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lexandria Medium"/>
      <p:regular r:id="rId24"/>
      <p:bold r:id="rId25"/>
    </p:embeddedFont>
    <p:embeddedFont>
      <p:font typeface="Albert Sans"/>
      <p:regular r:id="rId26"/>
      <p:bold r:id="rId27"/>
      <p:italic r:id="rId28"/>
      <p:boldItalic r:id="rId29"/>
    </p:embeddedFont>
    <p:embeddedFont>
      <p:font typeface="Alexandri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lexandriaMedium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bertSans-regular.fntdata"/><Relationship Id="rId25" Type="http://schemas.openxmlformats.org/officeDocument/2006/relationships/font" Target="fonts/AlexandriaMedium-bold.fntdata"/><Relationship Id="rId28" Type="http://schemas.openxmlformats.org/officeDocument/2006/relationships/font" Target="fonts/AlbertSans-italic.fntdata"/><Relationship Id="rId27" Type="http://schemas.openxmlformats.org/officeDocument/2006/relationships/font" Target="fonts/Alber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lbert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lexandria-bold.fntdata"/><Relationship Id="rId30" Type="http://schemas.openxmlformats.org/officeDocument/2006/relationships/font" Target="fonts/Alexandri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58abb5f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58abb5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6a9657e9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b6a9657e9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6a9657e9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b6a9657e9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72bee519d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72bee519d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6a9657e9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6a9657e9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685abc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685abc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685abcf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685abcf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72bee519d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72bee519d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72bee519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72bee519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72bee519d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72bee519d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72bee519d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72bee519d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2bee519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2bee519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703cb3a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703cb3a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53b51d4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53b51d4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6a9657e9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6a9657e9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6a9657e9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b6a9657e9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72bee519d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72bee519d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b6a9657e9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b6a9657e9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b6a9657e9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b6a9657e9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3" type="title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4" type="subTitle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6" type="subTitle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7" type="title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8" type="subTitle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9" type="title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4" type="title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16" type="title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8" type="title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 flipH="1" rot="10800000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subTitle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4" type="subTitle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-40" l="36283" r="-6" t="3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3" type="subTitle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4" type="subTitle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5" type="subTitle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6" type="subTitle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subTitle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subTitle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4" type="subTitle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6" type="subTitle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7" type="subTitle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8" type="subTitle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9" type="subTitle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3" type="subTitle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4" type="subTitle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5" type="subTitle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hasCustomPrompt="1" type="title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hasCustomPrompt="1" idx="2" type="title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3" type="subTitle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hasCustomPrompt="1" idx="2" type="title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3" type="subTitle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4" type="subTitle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5" type="subTitle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6" type="title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-11170" l="-6643" r="27548" t="-11183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41635" l="174697" r="177064" t="-83399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34585" l="130683" r="175247" t="-50527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7"/>
          <p:cNvSpPr/>
          <p:nvPr>
            <p:ph idx="2" type="pic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applicationdbcontext.c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BiancaDogareci/Synesthesia-Web-App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6566700" y="4026950"/>
            <a:ext cx="25773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Căpitanu Andreea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Dogăreci </a:t>
            </a:r>
            <a:r>
              <a:rPr lang="en"/>
              <a:t>Bianca-Alexandra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Ionaşcu Dragoş-Adrian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Diţoiu Andrei-Adelin</a:t>
            </a:r>
            <a:endParaRPr/>
          </a:p>
        </p:txBody>
      </p:sp>
      <p:pic>
        <p:nvPicPr>
          <p:cNvPr id="185" name="Google Shape;185;p32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575" y="140325"/>
            <a:ext cx="4862850" cy="48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1762500" y="2113225"/>
            <a:ext cx="56190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lexandria"/>
                <a:ea typeface="Alexandria"/>
                <a:cs typeface="Alexandria"/>
                <a:sym typeface="Alexandria"/>
              </a:rPr>
              <a:t>Pragmatic </a:t>
            </a:r>
            <a:r>
              <a:rPr lang="en" sz="2000"/>
              <a:t>approach: testing strategy adapted to the nature of each technology.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428400" y="219600"/>
            <a:ext cx="82872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Test Coverage</a:t>
            </a:r>
            <a:endParaRPr sz="3100"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50" y="867900"/>
            <a:ext cx="7199500" cy="416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428400" y="219600"/>
            <a:ext cx="82872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Test Coverage</a:t>
            </a:r>
            <a:endParaRPr sz="3100"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25400"/>
            <a:ext cx="8839201" cy="133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7900"/>
            <a:ext cx="8839202" cy="276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5" y="957575"/>
            <a:ext cx="8860249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>
            <p:ph type="title"/>
          </p:nvPr>
        </p:nvSpPr>
        <p:spPr>
          <a:xfrm>
            <a:off x="428400" y="219600"/>
            <a:ext cx="82872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Project Management and Issue Tracking</a:t>
            </a:r>
            <a:endParaRPr sz="3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715050" y="283100"/>
            <a:ext cx="77139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Communication</a:t>
            </a:r>
            <a:endParaRPr sz="3100"/>
          </a:p>
        </p:txBody>
      </p:sp>
      <p:sp>
        <p:nvSpPr>
          <p:cNvPr id="287" name="Google Shape;287;p45"/>
          <p:cNvSpPr txBox="1"/>
          <p:nvPr>
            <p:ph type="title"/>
          </p:nvPr>
        </p:nvSpPr>
        <p:spPr>
          <a:xfrm>
            <a:off x="2987513" y="827713"/>
            <a:ext cx="29592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-&gt; sharing docs etc.</a:t>
            </a:r>
            <a:endParaRPr sz="3400"/>
          </a:p>
        </p:txBody>
      </p:sp>
      <p:pic>
        <p:nvPicPr>
          <p:cNvPr id="288" name="Google Shape;288;p45" title="Slack_Channe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37" y="1427374"/>
            <a:ext cx="4194891" cy="250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 title="Slack_Thre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688" y="1427386"/>
            <a:ext cx="1793682" cy="250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5" title="Discord_meeti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38" y="4615925"/>
            <a:ext cx="4549950" cy="3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513" y="863388"/>
            <a:ext cx="1933000" cy="4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 txBox="1"/>
          <p:nvPr>
            <p:ph type="title"/>
          </p:nvPr>
        </p:nvSpPr>
        <p:spPr>
          <a:xfrm>
            <a:off x="2921963" y="3993525"/>
            <a:ext cx="54213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-&gt; </a:t>
            </a: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pair programming, meetings etc.</a:t>
            </a:r>
            <a:endParaRPr sz="3400"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111" y="3693300"/>
            <a:ext cx="2080850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715050" y="473600"/>
            <a:ext cx="77139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Impediments</a:t>
            </a:r>
            <a:endParaRPr sz="3100"/>
          </a:p>
        </p:txBody>
      </p:sp>
      <p:sp>
        <p:nvSpPr>
          <p:cNvPr id="299" name="Google Shape;299;p46"/>
          <p:cNvSpPr txBox="1"/>
          <p:nvPr>
            <p:ph idx="4294967295" type="title"/>
          </p:nvPr>
        </p:nvSpPr>
        <p:spPr>
          <a:xfrm>
            <a:off x="1418250" y="1708738"/>
            <a:ext cx="77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0" name="Google Shape;300;p46"/>
          <p:cNvSpPr txBox="1"/>
          <p:nvPr>
            <p:ph idx="4294967295" type="subTitle"/>
          </p:nvPr>
        </p:nvSpPr>
        <p:spPr>
          <a:xfrm>
            <a:off x="2268441" y="1708738"/>
            <a:ext cx="5457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exandria Medium"/>
                <a:ea typeface="Alexandria Medium"/>
                <a:cs typeface="Alexandria Medium"/>
                <a:sym typeface="Alexandria Medium"/>
              </a:rPr>
              <a:t>Code coverage tool including files like: migrations, </a:t>
            </a:r>
            <a:r>
              <a:rPr lang="en" sz="1800">
                <a:uFill>
                  <a:noFill/>
                </a:uFill>
                <a:latin typeface="Alexandria Medium"/>
                <a:ea typeface="Alexandria Medium"/>
                <a:cs typeface="Alexandria Medium"/>
                <a:sym typeface="Alexandria Medium"/>
                <a:hlinkClick r:id="rId3"/>
              </a:rPr>
              <a:t>ApplicationDbContext.cs</a:t>
            </a:r>
            <a:r>
              <a:rPr lang="en" sz="1800">
                <a:latin typeface="Alexandria Medium"/>
                <a:ea typeface="Alexandria Medium"/>
                <a:cs typeface="Alexandria Medium"/>
                <a:sym typeface="Alexandria Medium"/>
              </a:rPr>
              <a:t> etc.</a:t>
            </a:r>
            <a:endParaRPr sz="1800"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01" name="Google Shape;301;p46"/>
          <p:cNvSpPr txBox="1"/>
          <p:nvPr>
            <p:ph idx="4294967295" type="title"/>
          </p:nvPr>
        </p:nvSpPr>
        <p:spPr>
          <a:xfrm>
            <a:off x="1418250" y="2444937"/>
            <a:ext cx="77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2" name="Google Shape;302;p46"/>
          <p:cNvSpPr txBox="1"/>
          <p:nvPr>
            <p:ph idx="4294967295" type="subTitle"/>
          </p:nvPr>
        </p:nvSpPr>
        <p:spPr>
          <a:xfrm>
            <a:off x="2268450" y="2444938"/>
            <a:ext cx="5457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exandria Medium"/>
                <a:ea typeface="Alexandria Medium"/>
                <a:cs typeface="Alexandria Medium"/>
                <a:sym typeface="Alexandria Medium"/>
              </a:rPr>
              <a:t>Making fractal parameters change with music, not the viewport/camera</a:t>
            </a:r>
            <a:endParaRPr/>
          </a:p>
        </p:txBody>
      </p:sp>
      <p:sp>
        <p:nvSpPr>
          <p:cNvPr id="303" name="Google Shape;303;p46"/>
          <p:cNvSpPr txBox="1"/>
          <p:nvPr>
            <p:ph idx="4294967295" type="title"/>
          </p:nvPr>
        </p:nvSpPr>
        <p:spPr>
          <a:xfrm>
            <a:off x="1418250" y="3181163"/>
            <a:ext cx="7785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4" name="Google Shape;304;p46"/>
          <p:cNvSpPr txBox="1"/>
          <p:nvPr>
            <p:ph idx="4294967295" type="subTitle"/>
          </p:nvPr>
        </p:nvSpPr>
        <p:spPr>
          <a:xfrm>
            <a:off x="2268451" y="3181163"/>
            <a:ext cx="5457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exandria Medium"/>
                <a:ea typeface="Alexandria Medium"/>
                <a:cs typeface="Alexandria Medium"/>
                <a:sym typeface="Alexandria Medium"/>
              </a:rPr>
              <a:t>Recording video at a higher quality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1920000" y="1057800"/>
            <a:ext cx="53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&amp; Collaboration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7"/>
          <p:cNvSpPr txBox="1"/>
          <p:nvPr>
            <p:ph type="title"/>
          </p:nvPr>
        </p:nvSpPr>
        <p:spPr>
          <a:xfrm>
            <a:off x="2101650" y="3356500"/>
            <a:ext cx="4940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our GitHub repository!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000" y="1959239"/>
            <a:ext cx="2225050" cy="9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725" y="1556700"/>
            <a:ext cx="2818273" cy="15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715050" y="508000"/>
            <a:ext cx="77139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Contribution of each member</a:t>
            </a:r>
            <a:endParaRPr sz="3100"/>
          </a:p>
        </p:txBody>
      </p:sp>
      <p:sp>
        <p:nvSpPr>
          <p:cNvPr id="318" name="Google Shape;318;p48"/>
          <p:cNvSpPr txBox="1"/>
          <p:nvPr>
            <p:ph type="title"/>
          </p:nvPr>
        </p:nvSpPr>
        <p:spPr>
          <a:xfrm>
            <a:off x="715050" y="1728450"/>
            <a:ext cx="77139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lbert Sans"/>
              <a:buChar char="●"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Căpitanu Andreea - </a:t>
            </a:r>
            <a:r>
              <a:rPr b="1" lang="en" sz="2300">
                <a:latin typeface="Albert Sans"/>
                <a:ea typeface="Albert Sans"/>
                <a:cs typeface="Albert Sans"/>
                <a:sym typeface="Albert Sans"/>
              </a:rPr>
              <a:t>35%</a:t>
            </a:r>
            <a:endParaRPr b="1" sz="2300">
              <a:latin typeface="Albert Sans"/>
              <a:ea typeface="Albert Sans"/>
              <a:cs typeface="Albert Sans"/>
              <a:sym typeface="Albert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lbert Sans"/>
              <a:buChar char="●"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Dogăreci Bianca-Alexandra - </a:t>
            </a:r>
            <a:r>
              <a:rPr b="1" lang="en" sz="2300">
                <a:latin typeface="Albert Sans"/>
                <a:ea typeface="Albert Sans"/>
                <a:cs typeface="Albert Sans"/>
                <a:sym typeface="Albert Sans"/>
              </a:rPr>
              <a:t>35%</a:t>
            </a:r>
            <a:endParaRPr b="1" sz="2300">
              <a:latin typeface="Albert Sans"/>
              <a:ea typeface="Albert Sans"/>
              <a:cs typeface="Albert Sans"/>
              <a:sym typeface="Albert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lbert Sans"/>
              <a:buChar char="●"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Ionaşcu Dragoş-Adrian - </a:t>
            </a:r>
            <a:r>
              <a:rPr b="1" lang="en" sz="2300">
                <a:latin typeface="Albert Sans"/>
                <a:ea typeface="Albert Sans"/>
                <a:cs typeface="Albert Sans"/>
                <a:sym typeface="Albert Sans"/>
              </a:rPr>
              <a:t>20%</a:t>
            </a:r>
            <a:endParaRPr b="1" sz="2300">
              <a:latin typeface="Albert Sans"/>
              <a:ea typeface="Albert Sans"/>
              <a:cs typeface="Albert Sans"/>
              <a:sym typeface="Albert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lbert Sans"/>
              <a:buChar char="●"/>
            </a:pPr>
            <a:r>
              <a:rPr lang="en" sz="2300">
                <a:latin typeface="Albert Sans"/>
                <a:ea typeface="Albert Sans"/>
                <a:cs typeface="Albert Sans"/>
                <a:sym typeface="Albert Sans"/>
              </a:rPr>
              <a:t>Diţoiu Andrei-Adelin - </a:t>
            </a:r>
            <a:r>
              <a:rPr b="1" lang="en" sz="2300">
                <a:latin typeface="Albert Sans"/>
                <a:ea typeface="Albert Sans"/>
                <a:cs typeface="Albert Sans"/>
                <a:sym typeface="Albert Sans"/>
              </a:rPr>
              <a:t>10%</a:t>
            </a:r>
            <a:endParaRPr b="1" sz="23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9" title="Gantt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17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715050" y="2149950"/>
            <a:ext cx="77139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Thank you!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3"/>
          <p:cNvGrpSpPr/>
          <p:nvPr/>
        </p:nvGrpSpPr>
        <p:grpSpPr>
          <a:xfrm>
            <a:off x="407952" y="189400"/>
            <a:ext cx="8328076" cy="4764696"/>
            <a:chOff x="331763" y="414153"/>
            <a:chExt cx="6903246" cy="5019697"/>
          </a:xfrm>
        </p:grpSpPr>
        <p:sp>
          <p:nvSpPr>
            <p:cNvPr id="191" name="Google Shape;191;p33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" name="Google Shape;195;p33" title="synesthesia_main_page.png"/>
          <p:cNvPicPr preferRelativeResize="0"/>
          <p:nvPr/>
        </p:nvPicPr>
        <p:blipFill rotWithShape="1">
          <a:blip r:embed="rId3">
            <a:alphaModFix/>
          </a:blip>
          <a:srcRect b="0" l="426" r="436" t="0"/>
          <a:stretch/>
        </p:blipFill>
        <p:spPr>
          <a:xfrm>
            <a:off x="631056" y="365443"/>
            <a:ext cx="7882667" cy="378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4"/>
          <p:cNvGrpSpPr/>
          <p:nvPr/>
        </p:nvGrpSpPr>
        <p:grpSpPr>
          <a:xfrm>
            <a:off x="407952" y="189400"/>
            <a:ext cx="8328076" cy="4764696"/>
            <a:chOff x="331763" y="414153"/>
            <a:chExt cx="6903246" cy="5019697"/>
          </a:xfrm>
        </p:grpSpPr>
        <p:sp>
          <p:nvSpPr>
            <p:cNvPr id="201" name="Google Shape;201;p34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4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5" name="Google Shape;205;p34" title="synesthesia_studio_page.png"/>
          <p:cNvPicPr preferRelativeResize="0"/>
          <p:nvPr/>
        </p:nvPicPr>
        <p:blipFill rotWithShape="1">
          <a:blip r:embed="rId3">
            <a:alphaModFix/>
          </a:blip>
          <a:srcRect b="0" l="317" r="327" t="0"/>
          <a:stretch/>
        </p:blipFill>
        <p:spPr>
          <a:xfrm>
            <a:off x="631056" y="365443"/>
            <a:ext cx="7882667" cy="378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/>
          <p:cNvGrpSpPr/>
          <p:nvPr/>
        </p:nvGrpSpPr>
        <p:grpSpPr>
          <a:xfrm>
            <a:off x="407952" y="189400"/>
            <a:ext cx="8328076" cy="4764696"/>
            <a:chOff x="331763" y="414153"/>
            <a:chExt cx="6903246" cy="5019697"/>
          </a:xfrm>
        </p:grpSpPr>
        <p:sp>
          <p:nvSpPr>
            <p:cNvPr id="211" name="Google Shape;211;p35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" name="Google Shape;215;p35" title="synesthesia_studio_page_2.png"/>
          <p:cNvPicPr preferRelativeResize="0"/>
          <p:nvPr/>
        </p:nvPicPr>
        <p:blipFill rotWithShape="1">
          <a:blip r:embed="rId3">
            <a:alphaModFix/>
          </a:blip>
          <a:srcRect b="0" l="787" r="777" t="0"/>
          <a:stretch/>
        </p:blipFill>
        <p:spPr>
          <a:xfrm>
            <a:off x="631056" y="365443"/>
            <a:ext cx="7882668" cy="378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6"/>
          <p:cNvGrpSpPr/>
          <p:nvPr/>
        </p:nvGrpSpPr>
        <p:grpSpPr>
          <a:xfrm>
            <a:off x="407952" y="189400"/>
            <a:ext cx="8328076" cy="4764696"/>
            <a:chOff x="331763" y="414153"/>
            <a:chExt cx="6903246" cy="5019697"/>
          </a:xfrm>
        </p:grpSpPr>
        <p:sp>
          <p:nvSpPr>
            <p:cNvPr id="221" name="Google Shape;221;p36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6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5" name="Google Shape;225;p36" title="synesthesia_studio_page_3.png"/>
          <p:cNvPicPr preferRelativeResize="0"/>
          <p:nvPr/>
        </p:nvPicPr>
        <p:blipFill rotWithShape="1">
          <a:blip r:embed="rId3">
            <a:alphaModFix/>
          </a:blip>
          <a:srcRect b="0" l="268" r="268" t="0"/>
          <a:stretch/>
        </p:blipFill>
        <p:spPr>
          <a:xfrm>
            <a:off x="631056" y="365443"/>
            <a:ext cx="7882667" cy="378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 title="UseCase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038" y="110713"/>
            <a:ext cx="5881074" cy="49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type="title"/>
          </p:nvPr>
        </p:nvSpPr>
        <p:spPr>
          <a:xfrm>
            <a:off x="-110050" y="2330700"/>
            <a:ext cx="30951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lbert Sans"/>
                <a:ea typeface="Albert Sans"/>
                <a:cs typeface="Albert Sans"/>
                <a:sym typeface="Albert Sans"/>
              </a:rPr>
              <a:t>Use Case Diagram</a:t>
            </a:r>
            <a:endParaRPr b="1" sz="24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900700" y="3823350"/>
            <a:ext cx="5289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lbert Sans"/>
                <a:ea typeface="Albert Sans"/>
                <a:cs typeface="Albert Sans"/>
                <a:sym typeface="Albert Sans"/>
              </a:rPr>
              <a:t>Pair Programming</a:t>
            </a:r>
            <a:endParaRPr b="1" sz="3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309" y="162928"/>
            <a:ext cx="2724478" cy="272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418" y="162925"/>
            <a:ext cx="3958186" cy="79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788" y="1855894"/>
            <a:ext cx="3518451" cy="123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325" y="2857250"/>
            <a:ext cx="3648374" cy="23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>
            <p:ph type="title"/>
          </p:nvPr>
        </p:nvSpPr>
        <p:spPr>
          <a:xfrm>
            <a:off x="-310350" y="962825"/>
            <a:ext cx="6241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lbert Sans"/>
                <a:ea typeface="Albert Sans"/>
                <a:cs typeface="Albert Sans"/>
                <a:sym typeface="Albert Sans"/>
              </a:rPr>
              <a:t>Test-Driven Development</a:t>
            </a:r>
            <a:endParaRPr b="1" sz="32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745713" y="614631"/>
            <a:ext cx="7671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lbert Sans"/>
                <a:ea typeface="Albert Sans"/>
                <a:cs typeface="Albert Sans"/>
                <a:sym typeface="Albert Sans"/>
              </a:rPr>
              <a:t>Test-Driven Development</a:t>
            </a:r>
            <a:endParaRPr b="1" sz="3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466863" y="2079362"/>
            <a:ext cx="3947100" cy="24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xandria"/>
                <a:ea typeface="Alexandria"/>
                <a:cs typeface="Alexandria"/>
                <a:sym typeface="Alexandria"/>
              </a:rPr>
              <a:t>PROS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Helped clarify expected behavior early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Safer refactoring because existing tests immediately detected mistakes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8" name="Google Shape;248;p39"/>
          <p:cNvSpPr txBox="1"/>
          <p:nvPr>
            <p:ph type="title"/>
          </p:nvPr>
        </p:nvSpPr>
        <p:spPr>
          <a:xfrm>
            <a:off x="4730038" y="2079362"/>
            <a:ext cx="3947100" cy="24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xandria"/>
                <a:ea typeface="Alexandria"/>
                <a:cs typeface="Alexandria"/>
                <a:sym typeface="Alexandria"/>
              </a:rPr>
              <a:t>CONS</a:t>
            </a:r>
            <a:endParaRPr b="1" sz="1800">
              <a:latin typeface="Alexandria"/>
              <a:ea typeface="Alexandria"/>
              <a:cs typeface="Alexandria"/>
              <a:sym typeface="Alexand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TDD was only applied to C# backend logic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Difficult for complex JavaScript logic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Fractal logic evolved frequently, making early tests unstable or irrelevant</a:t>
            </a:r>
            <a:endParaRPr sz="1800"/>
          </a:p>
        </p:txBody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2754663" y="1262638"/>
            <a:ext cx="36537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Follow </a:t>
            </a:r>
            <a:r>
              <a:rPr lang="en" sz="1800">
                <a:solidFill>
                  <a:srgbClr val="FF0000"/>
                </a:solidFill>
              </a:rPr>
              <a:t>Red </a:t>
            </a:r>
            <a:r>
              <a:rPr lang="en" sz="1800"/>
              <a:t>→ </a:t>
            </a:r>
            <a:r>
              <a:rPr lang="en" sz="1800">
                <a:solidFill>
                  <a:srgbClr val="6AA84F"/>
                </a:solidFill>
              </a:rPr>
              <a:t>Green </a:t>
            </a:r>
            <a:r>
              <a:rPr lang="en" sz="1800"/>
              <a:t>→ Refactor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736200" y="314368"/>
            <a:ext cx="76716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lbert Sans"/>
                <a:ea typeface="Albert Sans"/>
                <a:cs typeface="Albert Sans"/>
                <a:sym typeface="Albert Sans"/>
              </a:rPr>
              <a:t>Pair Programming</a:t>
            </a:r>
            <a:endParaRPr b="1" sz="3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55" name="Google Shape;255;p40"/>
          <p:cNvSpPr txBox="1"/>
          <p:nvPr>
            <p:ph type="title"/>
          </p:nvPr>
        </p:nvSpPr>
        <p:spPr>
          <a:xfrm>
            <a:off x="3050100" y="974975"/>
            <a:ext cx="3043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Roles: </a:t>
            </a:r>
            <a:r>
              <a:rPr lang="en" sz="1800">
                <a:solidFill>
                  <a:srgbClr val="1155CC"/>
                </a:solidFill>
              </a:rPr>
              <a:t>Driver </a:t>
            </a:r>
            <a:r>
              <a:rPr lang="en" sz="1800"/>
              <a:t>&amp; </a:t>
            </a:r>
            <a:r>
              <a:rPr lang="en" sz="1800">
                <a:solidFill>
                  <a:srgbClr val="C27BA0"/>
                </a:solidFill>
              </a:rPr>
              <a:t>Navigator</a:t>
            </a:r>
            <a:endParaRPr sz="1800"/>
          </a:p>
        </p:txBody>
      </p:sp>
      <p:sp>
        <p:nvSpPr>
          <p:cNvPr id="256" name="Google Shape;256;p40"/>
          <p:cNvSpPr txBox="1"/>
          <p:nvPr>
            <p:ph type="title"/>
          </p:nvPr>
        </p:nvSpPr>
        <p:spPr>
          <a:xfrm>
            <a:off x="457350" y="1741498"/>
            <a:ext cx="3947100" cy="29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xandria"/>
                <a:ea typeface="Alexandria"/>
                <a:cs typeface="Alexandria"/>
                <a:sym typeface="Alexandria"/>
              </a:rPr>
              <a:t>PROS</a:t>
            </a:r>
            <a:endParaRPr b="1" sz="1800">
              <a:latin typeface="Alexandria"/>
              <a:ea typeface="Alexandria"/>
              <a:cs typeface="Alexandria"/>
              <a:sym typeface="Alexand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Useful when working with complex logic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Instant feedback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Knowledge sharing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Easier to continue work when one person is stuck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requirements evolved during development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40"/>
          <p:cNvSpPr txBox="1"/>
          <p:nvPr>
            <p:ph type="title"/>
          </p:nvPr>
        </p:nvSpPr>
        <p:spPr>
          <a:xfrm>
            <a:off x="4720525" y="1741500"/>
            <a:ext cx="3947100" cy="29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xandria"/>
                <a:ea typeface="Alexandria"/>
                <a:cs typeface="Alexandria"/>
                <a:sym typeface="Alexandria"/>
              </a:rPr>
              <a:t>CONS</a:t>
            </a:r>
            <a:endParaRPr b="1" sz="1800">
              <a:latin typeface="Alexandria"/>
              <a:ea typeface="Alexandria"/>
              <a:cs typeface="Alexandria"/>
              <a:sym typeface="Alexand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Effectiveness strongly depends on the compatibility of the two developers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Requires good communication and similar coding styles or architectural visions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ad Funnel by Slidesgo">
  <a:themeElements>
    <a:clrScheme name="Simple Light">
      <a:dk1>
        <a:srgbClr val="15110E"/>
      </a:dk1>
      <a:lt1>
        <a:srgbClr val="FDF6FF"/>
      </a:lt1>
      <a:dk2>
        <a:srgbClr val="D6C2F5"/>
      </a:dk2>
      <a:lt2>
        <a:srgbClr val="8752B8"/>
      </a:lt2>
      <a:accent1>
        <a:srgbClr val="4B13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